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57" r:id="rId3"/>
    <p:sldId id="455" r:id="rId4"/>
    <p:sldId id="491" r:id="rId5"/>
    <p:sldId id="474" r:id="rId6"/>
    <p:sldId id="478" r:id="rId7"/>
    <p:sldId id="476" r:id="rId8"/>
    <p:sldId id="477" r:id="rId9"/>
    <p:sldId id="479" r:id="rId10"/>
    <p:sldId id="480" r:id="rId11"/>
    <p:sldId id="481" r:id="rId12"/>
    <p:sldId id="484" r:id="rId13"/>
    <p:sldId id="482" r:id="rId14"/>
    <p:sldId id="483" r:id="rId15"/>
    <p:sldId id="485" r:id="rId16"/>
    <p:sldId id="490" r:id="rId17"/>
    <p:sldId id="486" r:id="rId18"/>
    <p:sldId id="489" r:id="rId19"/>
    <p:sldId id="487" r:id="rId20"/>
    <p:sldId id="488" r:id="rId21"/>
    <p:sldId id="27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6B14"/>
    <a:srgbClr val="EE7E32"/>
    <a:srgbClr val="FF6600"/>
    <a:srgbClr val="F19251"/>
    <a:srgbClr val="CB87BC"/>
    <a:srgbClr val="D76213"/>
    <a:srgbClr val="BE1281"/>
    <a:srgbClr val="E9179E"/>
    <a:srgbClr val="BA127E"/>
    <a:srgbClr val="D0A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4" autoAdjust="0"/>
    <p:restoredTop sz="95897" autoAdjust="0"/>
  </p:normalViewPr>
  <p:slideViewPr>
    <p:cSldViewPr snapToGrid="0">
      <p:cViewPr varScale="1">
        <p:scale>
          <a:sx n="110" d="100"/>
          <a:sy n="110" d="100"/>
        </p:scale>
        <p:origin x="-684" y="-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81758-2796-41C8-8A16-B55C840B93EA}" type="datetimeFigureOut">
              <a:rPr lang="zh-CN" altLang="en-US" smtClean="0"/>
              <a:t>2018/5/9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F0DD02-2F03-4AB5-A19A-8493BEE340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713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459779" y="1106321"/>
            <a:ext cx="6245476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475822" y="3602038"/>
            <a:ext cx="6245476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图片 6" descr="SF-LOGO.pn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4000" contrast="-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5536" t="34793" r="78219" b="32603"/>
          <a:stretch>
            <a:fillRect/>
          </a:stretch>
        </p:blipFill>
        <p:spPr>
          <a:xfrm rot="20429902">
            <a:off x="300686" y="652518"/>
            <a:ext cx="5527790" cy="438517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810" y="5960615"/>
            <a:ext cx="2229852" cy="88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39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9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519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/>
        </p:nvSpPr>
        <p:spPr>
          <a:xfrm>
            <a:off x="2013046" y="2330144"/>
            <a:ext cx="8598089" cy="1678674"/>
          </a:xfrm>
          <a:custGeom>
            <a:avLst/>
            <a:gdLst>
              <a:gd name="connsiteX0" fmla="*/ 0 w 7710985"/>
              <a:gd name="connsiteY0" fmla="*/ 0 h 1678674"/>
              <a:gd name="connsiteX1" fmla="*/ 7710985 w 7710985"/>
              <a:gd name="connsiteY1" fmla="*/ 0 h 1678674"/>
              <a:gd name="connsiteX2" fmla="*/ 7710985 w 7710985"/>
              <a:gd name="connsiteY2" fmla="*/ 8202 h 1678674"/>
              <a:gd name="connsiteX3" fmla="*/ 6885302 w 7710985"/>
              <a:gd name="connsiteY3" fmla="*/ 833885 h 1678674"/>
              <a:gd name="connsiteX4" fmla="*/ 7710985 w 7710985"/>
              <a:gd name="connsiteY4" fmla="*/ 1659569 h 1678674"/>
              <a:gd name="connsiteX5" fmla="*/ 7710985 w 7710985"/>
              <a:gd name="connsiteY5" fmla="*/ 1678674 h 1678674"/>
              <a:gd name="connsiteX6" fmla="*/ 0 w 7710985"/>
              <a:gd name="connsiteY6" fmla="*/ 1678674 h 1678674"/>
              <a:gd name="connsiteX7" fmla="*/ 0 w 7710985"/>
              <a:gd name="connsiteY7" fmla="*/ 1659567 h 1678674"/>
              <a:gd name="connsiteX8" fmla="*/ 825683 w 7710985"/>
              <a:gd name="connsiteY8" fmla="*/ 833884 h 1678674"/>
              <a:gd name="connsiteX9" fmla="*/ 0 w 7710985"/>
              <a:gd name="connsiteY9" fmla="*/ 8202 h 1678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10985" h="1678674">
                <a:moveTo>
                  <a:pt x="0" y="0"/>
                </a:moveTo>
                <a:lnTo>
                  <a:pt x="7710985" y="0"/>
                </a:lnTo>
                <a:lnTo>
                  <a:pt x="7710985" y="8202"/>
                </a:lnTo>
                <a:lnTo>
                  <a:pt x="6885302" y="833885"/>
                </a:lnTo>
                <a:lnTo>
                  <a:pt x="7710985" y="1659569"/>
                </a:lnTo>
                <a:lnTo>
                  <a:pt x="7710985" y="1678674"/>
                </a:lnTo>
                <a:lnTo>
                  <a:pt x="0" y="1678674"/>
                </a:lnTo>
                <a:lnTo>
                  <a:pt x="0" y="1659567"/>
                </a:lnTo>
                <a:lnTo>
                  <a:pt x="825683" y="833884"/>
                </a:lnTo>
                <a:lnTo>
                  <a:pt x="0" y="8202"/>
                </a:lnTo>
                <a:close/>
              </a:path>
            </a:pathLst>
          </a:custGeom>
          <a:solidFill>
            <a:srgbClr val="FFFF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11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067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57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05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566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12" name="直接连接符 11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15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8" name="直接连接符 7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48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8" name="直接连接符 7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7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395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0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4037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02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61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066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266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118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1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74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99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90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9E908-AD52-4F26-9C78-3EB9863B5EE3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" y="0"/>
            <a:ext cx="12191445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519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473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55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F8D1E5-6E0D-4E41-BDD9-A2A3F674B03F}" type="datetimeFigureOut">
              <a:rPr lang="zh-CN" altLang="en-US" smtClean="0"/>
              <a:pPr/>
              <a:t>2018/5/9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075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9026736" y="5187287"/>
            <a:ext cx="2802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FFFFCF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www.sf-express.com</a:t>
            </a:r>
            <a:endParaRPr lang="zh-CN" altLang="en-US" sz="2000" dirty="0">
              <a:solidFill>
                <a:srgbClr val="FFFFCF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 smtClean="0"/>
              <a:t>JNI-</a:t>
            </a:r>
            <a:r>
              <a:rPr lang="zh-CN" altLang="en-US" sz="4400" dirty="0" smtClean="0"/>
              <a:t>通往</a:t>
            </a:r>
            <a:r>
              <a:rPr lang="en-US" altLang="zh-CN" sz="4400" dirty="0" smtClean="0"/>
              <a:t>Native</a:t>
            </a:r>
            <a:r>
              <a:rPr lang="zh-CN" altLang="en-US" sz="4400" dirty="0" smtClean="0"/>
              <a:t>世界的桥梁</a:t>
            </a:r>
            <a:endParaRPr lang="zh-CN" altLang="en-US" sz="4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750105" y="4389825"/>
            <a:ext cx="3235569" cy="1504534"/>
          </a:xfrm>
        </p:spPr>
        <p:txBody>
          <a:bodyPr/>
          <a:lstStyle/>
          <a:p>
            <a:r>
              <a:rPr lang="zh-CN" altLang="en-US" dirty="0" smtClean="0"/>
              <a:t>高 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7430911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函数 </a:t>
            </a:r>
            <a:r>
              <a:rPr lang="en-US" altLang="zh-CN" sz="2400" dirty="0" smtClean="0"/>
              <a:t>– </a:t>
            </a:r>
            <a:r>
              <a:rPr lang="zh-CN" altLang="en-US" sz="2400" dirty="0"/>
              <a:t>总览</a:t>
            </a:r>
          </a:p>
        </p:txBody>
      </p:sp>
      <p:sp>
        <p:nvSpPr>
          <p:cNvPr id="7" name="TextBox 2"/>
          <p:cNvSpPr txBox="1"/>
          <p:nvPr/>
        </p:nvSpPr>
        <p:spPr>
          <a:xfrm>
            <a:off x="482249" y="1546051"/>
            <a:ext cx="53699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数据类型转换</a:t>
            </a:r>
            <a:endParaRPr lang="en-US" altLang="zh-CN" sz="2000" dirty="0" smtClean="0"/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字符串类型转换</a:t>
            </a:r>
            <a:endParaRPr lang="en-US" altLang="zh-CN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endParaRPr lang="en-US" altLang="zh-CN" sz="20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操作</a:t>
            </a:r>
            <a:r>
              <a:rPr lang="en-US" altLang="zh-CN" sz="2000" b="1" dirty="0" smtClean="0"/>
              <a:t>Java</a:t>
            </a:r>
            <a:r>
              <a:rPr lang="zh-CN" altLang="en-US" sz="2000" b="1" dirty="0" smtClean="0"/>
              <a:t>层对象</a:t>
            </a:r>
            <a:endParaRPr lang="en-US" altLang="zh-CN" sz="20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获取、设置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成员变量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调用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成员方法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创建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对象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内存管理</a:t>
            </a:r>
            <a:endParaRPr lang="en-US" altLang="zh-CN" sz="2000" b="1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全局引用与局部引用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94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函数 </a:t>
            </a:r>
            <a:r>
              <a:rPr lang="en-US" altLang="zh-CN" sz="2400" dirty="0" smtClean="0"/>
              <a:t>– </a:t>
            </a:r>
            <a:r>
              <a:rPr lang="zh-CN" altLang="en-US" sz="2400" dirty="0" smtClean="0"/>
              <a:t>操作</a:t>
            </a:r>
            <a:r>
              <a:rPr lang="en-US" altLang="zh-CN" sz="2400" dirty="0" smtClean="0"/>
              <a:t>Java</a:t>
            </a:r>
            <a:r>
              <a:rPr lang="zh-CN" altLang="en-US" sz="2400" dirty="0" smtClean="0"/>
              <a:t>成员变量</a:t>
            </a:r>
            <a:endParaRPr lang="zh-CN" altLang="en-US" sz="2400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68810" y="1684497"/>
            <a:ext cx="11549577" cy="14773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MainActivity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AppCompatActivity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 =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 . . . . .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68810" y="3576101"/>
            <a:ext cx="1154957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Java_</a:t>
            </a:r>
            <a:r>
              <a:rPr lang="en-US" altLang="zh-CN" b="1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pkg_cls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_setJavaField(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JNIEnv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*env,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jobject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instance)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根据对象获取类信息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cls = env-&gt;GetObjectClass(instance);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获取成员变量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（参数：类、成员变量名、签名）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jfieldID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fieldID = env-&gt;GetFieldID(cls,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"number"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"I"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设置成员变量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env-&gt;SetIntField(instance, fieldID,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200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77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函数 </a:t>
            </a:r>
            <a:r>
              <a:rPr lang="en-US" altLang="zh-CN" sz="2400" dirty="0" smtClean="0"/>
              <a:t>– </a:t>
            </a:r>
            <a:r>
              <a:rPr lang="zh-CN" altLang="en-US" sz="2400" dirty="0"/>
              <a:t>调用</a:t>
            </a:r>
            <a:r>
              <a:rPr lang="en-US" altLang="zh-CN" sz="2400" dirty="0" smtClean="0"/>
              <a:t>Java</a:t>
            </a:r>
            <a:r>
              <a:rPr lang="zh-CN" altLang="en-US" sz="2400" dirty="0"/>
              <a:t>方法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41569" y="1477837"/>
            <a:ext cx="11320545" cy="20313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MainActivity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AppCompatActivity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Log.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debug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我在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Native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层被调用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 + b;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1569" y="3758977"/>
            <a:ext cx="11320545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Java_</a:t>
            </a:r>
            <a:r>
              <a:rPr kumimoji="0" lang="en-US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pks_cls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_callJavaMethod(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JNIEnv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*env,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jobject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instance)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1.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根据对象获取类信息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cls = env-&gt;GetObjectClass(instance);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//2.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获取方法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（参数：类、方法名、方法签名）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jmethodID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mid = env-&gt;GetMethodID(cls,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"add"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"(II)I"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//3.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调用方法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sum = env-&gt;CallIntMethod(instance, mid,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981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函数 </a:t>
            </a:r>
            <a:r>
              <a:rPr lang="en-US" altLang="zh-CN" sz="2400" dirty="0" smtClean="0"/>
              <a:t>– </a:t>
            </a:r>
            <a:r>
              <a:rPr lang="zh-CN" altLang="en-US" sz="2400" dirty="0" smtClean="0"/>
              <a:t>创建</a:t>
            </a:r>
            <a:r>
              <a:rPr lang="en-US" altLang="zh-CN" sz="2400" dirty="0" smtClean="0"/>
              <a:t>Java</a:t>
            </a:r>
            <a:r>
              <a:rPr lang="zh-CN" altLang="en-US" sz="2400" dirty="0" smtClean="0"/>
              <a:t>对象</a:t>
            </a:r>
            <a:endParaRPr lang="zh-CN" altLang="en-US" sz="2400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82882" y="1264641"/>
            <a:ext cx="11676184" cy="175432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onBtnClick03(View view)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Student student = createJavaObject();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en-US" altLang="zh-CN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native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Student createJavaObject();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82882" y="3104331"/>
            <a:ext cx="11676184" cy="31393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Java_com_example_demo02_MainActivity_createJavaObject(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JNIEnv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*env,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jobject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instance)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1.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根据对象获取类信息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cls = env-&gt;FindClass(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"com/example/demo02/Student"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//2.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获取构造方法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（参数：类、方法名、方法签名）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jmethodID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init = env-&gt;GetMethodID(cls,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"&lt;init&gt;"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"(Ljava/lang/String;I)V"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//3.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创建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对象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jobject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 = env-&gt;NewObject(cls, init, env-&gt;NewStringUTF(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张三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082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Native</a:t>
            </a:r>
            <a:r>
              <a:rPr lang="zh-CN" altLang="en-US" dirty="0" smtClean="0"/>
              <a:t>进程中使用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 </a:t>
            </a:r>
            <a:endParaRPr lang="zh-CN" altLang="en-US" sz="2400" dirty="0"/>
          </a:p>
        </p:txBody>
      </p:sp>
      <p:sp>
        <p:nvSpPr>
          <p:cNvPr id="6" name="TextBox 2"/>
          <p:cNvSpPr txBox="1"/>
          <p:nvPr/>
        </p:nvSpPr>
        <p:spPr>
          <a:xfrm>
            <a:off x="482249" y="1546051"/>
            <a:ext cx="4633215" cy="223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使用步骤</a:t>
            </a:r>
            <a:endParaRPr lang="en-US" altLang="zh-CN" sz="2000" dirty="0" smtClean="0"/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 构建虚拟机参数</a:t>
            </a:r>
            <a:endParaRPr lang="en-US" altLang="zh-CN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 创建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Java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虚拟机</a:t>
            </a:r>
            <a:endParaRPr lang="en-US" altLang="zh-CN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 通过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JNIEnv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操作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Java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endParaRPr lang="en-US" altLang="zh-CN" sz="2000" dirty="0" smtClean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5702064" y="927755"/>
            <a:ext cx="6412302" cy="52629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int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main() {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JavaVM *jvm;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 java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虚拟机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JNIEnv *env;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 jni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环境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JavaVMInitArgs vm_args;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创建虚拟机所需参数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/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JavaVMOption *options = </a:t>
            </a:r>
            <a:r>
              <a:rPr kumimoji="0" lang="zh-CN" altLang="zh-CN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new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JavaVMOption[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1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];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</a:t>
            </a:r>
            <a:r>
              <a:rPr kumimoji="0" lang="en-US" altLang="zh-CN" sz="1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options[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0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].optionString = </a:t>
            </a:r>
            <a:r>
              <a:rPr kumimoji="0" lang="zh-CN" altLang="zh-CN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"-Djava.class.path=."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;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 Java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类路径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/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vm_args.version = JNI_VERSION_1_8;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 jni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版本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vm_args.nOptions =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1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;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vm_args.options = options;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vm_args.ignoreUnrecognized = JNI_FALSE;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参数错误时是否忽略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/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创建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Java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虚拟机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JNI_CreateJavaVM(&amp;jvm, (</a:t>
            </a:r>
            <a:r>
              <a:rPr kumimoji="0" lang="zh-CN" altLang="zh-CN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void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**) &amp;env, &amp;vm_args);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/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//---------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下面的流程和原来一样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-------------------------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//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加载类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jclass cls = env-&gt;FindClass(</a:t>
            </a:r>
            <a:r>
              <a:rPr kumimoji="0" lang="zh-CN" altLang="zh-CN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"com/example/HelloWorld"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);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获取方法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ID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jmethodID mid = env-&gt;GetStaticMethodID(cls, </a:t>
            </a:r>
            <a:r>
              <a:rPr kumimoji="0" lang="zh-CN" altLang="zh-CN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"say"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, </a:t>
            </a:r>
            <a:r>
              <a:rPr kumimoji="0" lang="zh-CN" altLang="zh-CN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"()V"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);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调用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Java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方法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env-&gt;CallStaticVoidMethod(cls, mid);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// </a:t>
            </a: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销毁虚拟机</a:t>
            </a:r>
            <a:b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en-US" altLang="zh-CN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itchFamily="2" charset="-122"/>
                <a:ea typeface="宋体" pitchFamily="2" charset="-122"/>
                <a:cs typeface="Courier New" pitchFamily="49" charset="0"/>
              </a:rPr>
              <a:t>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jvm-&gt;DestroyJavaVM();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/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    </a:t>
            </a:r>
            <a:r>
              <a:rPr kumimoji="0" lang="zh-CN" altLang="zh-CN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return 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0</a:t>
            </a: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;</a:t>
            </a:r>
            <a:b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</a:br>
            <a:r>
              <a:rPr kumimoji="0" lang="zh-CN" altLang="zh-CN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ea typeface="宋体" pitchFamily="2" charset="-122"/>
                <a:cs typeface="Courier New" pitchFamily="49" charset="0"/>
              </a:rPr>
              <a:t>}</a:t>
            </a:r>
            <a:endParaRPr kumimoji="0" lang="zh-CN" altLang="zh-CN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888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endParaRPr lang="zh-CN" altLang="en-US" sz="2400" dirty="0"/>
          </a:p>
        </p:txBody>
      </p:sp>
      <p:sp>
        <p:nvSpPr>
          <p:cNvPr id="6" name="TextBox 2"/>
          <p:cNvSpPr txBox="1"/>
          <p:nvPr/>
        </p:nvSpPr>
        <p:spPr>
          <a:xfrm>
            <a:off x="482249" y="1546051"/>
            <a:ext cx="1125020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 smtClean="0"/>
              <a:t>Native</a:t>
            </a:r>
            <a:r>
              <a:rPr lang="zh-CN" altLang="en-US" sz="2000" b="1" dirty="0" smtClean="0"/>
              <a:t>层内存管理</a:t>
            </a:r>
            <a:endParaRPr lang="en-US" altLang="zh-CN" sz="2000" dirty="0" smtClean="0"/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遵循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Native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层内存管理原则：</a:t>
            </a:r>
            <a:r>
              <a:rPr lang="zh-CN" altLang="en-US" dirty="0" smtClean="0">
                <a:solidFill>
                  <a:srgbClr val="FF0000"/>
                </a:solidFill>
              </a:rPr>
              <a:t>谁创建，谁删除，谁申请，谁释放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</a:t>
            </a:r>
            <a:r>
              <a:rPr lang="en-US" altLang="zh-CN" dirty="0" smtClean="0">
                <a:solidFill>
                  <a:srgbClr val="FF0000"/>
                </a:solidFill>
              </a:rPr>
              <a:t>new</a:t>
            </a:r>
            <a:r>
              <a:rPr lang="zh-CN" altLang="en-US" dirty="0" smtClean="0">
                <a:solidFill>
                  <a:srgbClr val="FF0000"/>
                </a:solidFill>
              </a:rPr>
              <a:t>  </a:t>
            </a:r>
            <a:r>
              <a:rPr lang="en-US" altLang="zh-CN" dirty="0" smtClean="0">
                <a:solidFill>
                  <a:srgbClr val="FF0000"/>
                </a:solidFill>
              </a:rPr>
              <a:t>&amp;  delete 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     malloc</a:t>
            </a:r>
            <a:r>
              <a:rPr lang="zh-CN" altLang="en-US" dirty="0" smtClean="0">
                <a:solidFill>
                  <a:srgbClr val="FF0000"/>
                </a:solidFill>
              </a:rPr>
              <a:t>  </a:t>
            </a:r>
            <a:r>
              <a:rPr lang="en-US" altLang="zh-CN" dirty="0" smtClean="0">
                <a:solidFill>
                  <a:srgbClr val="FF0000"/>
                </a:solidFill>
              </a:rPr>
              <a:t>&amp;  free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在</a:t>
            </a:r>
            <a:r>
              <a:rPr lang="en-US" altLang="zh-CN" sz="2000" b="1" dirty="0" smtClean="0"/>
              <a:t>Native</a:t>
            </a:r>
            <a:r>
              <a:rPr lang="zh-CN" altLang="en-US" sz="2000" b="1" dirty="0" smtClean="0"/>
              <a:t>中管理</a:t>
            </a:r>
            <a:r>
              <a:rPr lang="en-US" altLang="zh-CN" sz="2000" b="1" dirty="0" smtClean="0"/>
              <a:t>JVM</a:t>
            </a:r>
            <a:r>
              <a:rPr lang="zh-CN" altLang="en-US" sz="2000" b="1" dirty="0" smtClean="0"/>
              <a:t>内存</a:t>
            </a:r>
            <a:endParaRPr lang="en-US" altLang="zh-CN" sz="20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本地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引用（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Local Reference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全局引用（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Global Reference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弱全局引用（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Weak Global Reference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850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8" y="376422"/>
            <a:ext cx="617176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r>
              <a:rPr lang="en-US" altLang="zh-CN" sz="2400" dirty="0"/>
              <a:t>– </a:t>
            </a:r>
            <a:r>
              <a:rPr lang="zh-CN" altLang="en-US" sz="2400" dirty="0"/>
              <a:t>三</a:t>
            </a:r>
            <a:r>
              <a:rPr lang="zh-CN" altLang="en-US" sz="2400" dirty="0" smtClean="0"/>
              <a:t>种引用</a:t>
            </a:r>
            <a:endParaRPr lang="zh-CN" altLang="en-US" sz="2400" dirty="0"/>
          </a:p>
        </p:txBody>
      </p:sp>
      <p:sp>
        <p:nvSpPr>
          <p:cNvPr id="6" name="TextBox 2"/>
          <p:cNvSpPr txBox="1"/>
          <p:nvPr/>
        </p:nvSpPr>
        <p:spPr>
          <a:xfrm>
            <a:off x="482249" y="1588254"/>
            <a:ext cx="1125020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/>
              <a:t>局部引用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（默认所有引用都是局部引用）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rgbClr val="FF0000"/>
                </a:solidFill>
              </a:rPr>
              <a:t> 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局部引用对象不会被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GC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回收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不能跨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Native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方法、跨线程使用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全局</a:t>
            </a:r>
            <a:r>
              <a:rPr lang="zh-CN" altLang="en-US" sz="2000" b="1" dirty="0"/>
              <a:t>引用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（通过</a:t>
            </a:r>
            <a:r>
              <a:rPr lang="en-US" altLang="zh-CN" dirty="0">
                <a:solidFill>
                  <a:schemeClr val="accent1"/>
                </a:solidFill>
              </a:rPr>
              <a:t>NewGlobalRef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创建，</a:t>
            </a:r>
            <a:r>
              <a:rPr lang="en-US" altLang="zh-CN" dirty="0">
                <a:solidFill>
                  <a:schemeClr val="accent1"/>
                </a:solidFill>
              </a:rPr>
              <a:t>DeleteGlobalRef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删除）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 全局引用对象不会被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GC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回收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可以跨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Native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方法、跨线程使用</a:t>
            </a:r>
            <a:endParaRPr lang="en-US" altLang="zh-CN" sz="2000" b="1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/>
              <a:t>弱全局</a:t>
            </a:r>
            <a:r>
              <a:rPr lang="zh-CN" altLang="en-US" sz="2000" b="1" dirty="0" smtClean="0"/>
              <a:t>引用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（通过</a:t>
            </a:r>
            <a:r>
              <a:rPr lang="en-US" altLang="zh-CN" dirty="0" smtClean="0">
                <a:solidFill>
                  <a:schemeClr val="accent1"/>
                </a:solidFill>
              </a:rPr>
              <a:t>NewWeakGlobalRef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创建，</a:t>
            </a:r>
            <a:r>
              <a:rPr lang="en-US" altLang="zh-CN" dirty="0" smtClean="0">
                <a:solidFill>
                  <a:schemeClr val="accent1"/>
                </a:solidFill>
              </a:rPr>
              <a:t>DeleteWeakGlobalRef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删除）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弱全局引用对象随时可能被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GC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回收，比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弱引用更弱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可以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Native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方法、跨线程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使用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7912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8" y="376422"/>
            <a:ext cx="617176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r>
              <a:rPr lang="en-US" altLang="zh-CN" sz="2400" dirty="0"/>
              <a:t>– </a:t>
            </a:r>
            <a:r>
              <a:rPr lang="zh-CN" altLang="en-US" sz="2400" dirty="0" smtClean="0"/>
              <a:t>内存泄漏</a:t>
            </a:r>
            <a:endParaRPr lang="zh-CN" altLang="en-US" sz="2400" dirty="0"/>
          </a:p>
        </p:txBody>
      </p:sp>
      <p:sp>
        <p:nvSpPr>
          <p:cNvPr id="6" name="TextBox 2"/>
          <p:cNvSpPr txBox="1"/>
          <p:nvPr/>
        </p:nvSpPr>
        <p:spPr>
          <a:xfrm>
            <a:off x="482249" y="1588254"/>
            <a:ext cx="1125020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 smtClean="0"/>
              <a:t>Native</a:t>
            </a:r>
            <a:r>
              <a:rPr lang="zh-CN" altLang="en-US" sz="2000" b="1" dirty="0" smtClean="0"/>
              <a:t>内存泄漏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rgbClr val="FF0000"/>
                </a:solidFill>
              </a:rPr>
              <a:t> 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没有显示释放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Native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对象或内存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全局引用内存泄漏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对象无法回收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sz="2000" b="1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局部引用内存泄漏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对象无法及时回收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局部引用表溢出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75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8" y="376422"/>
            <a:ext cx="617176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r>
              <a:rPr lang="en-US" altLang="zh-CN" sz="2400" dirty="0"/>
              <a:t>– </a:t>
            </a:r>
            <a:r>
              <a:rPr lang="zh-CN" altLang="en-US" sz="2400" dirty="0" smtClean="0"/>
              <a:t>局部引用表</a:t>
            </a:r>
            <a:r>
              <a:rPr lang="en-US" altLang="zh-CN" sz="2400" dirty="0" smtClean="0"/>
              <a:t>1</a:t>
            </a:r>
            <a:endParaRPr lang="zh-CN" alt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045" y="1533525"/>
            <a:ext cx="7655910" cy="4220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475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8" y="376422"/>
            <a:ext cx="617176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r>
              <a:rPr lang="en-US" altLang="zh-CN" sz="2400" dirty="0"/>
              <a:t>– </a:t>
            </a:r>
            <a:r>
              <a:rPr lang="zh-CN" altLang="en-US" sz="2400" dirty="0" smtClean="0"/>
              <a:t>局部引用表</a:t>
            </a:r>
            <a:r>
              <a:rPr lang="en-US" altLang="zh-CN" sz="2400" dirty="0"/>
              <a:t>2</a:t>
            </a:r>
            <a:endParaRPr lang="zh-CN" altLang="en-US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267" y="1495424"/>
            <a:ext cx="7557467" cy="4249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664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206400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基本概念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82249" y="1546051"/>
            <a:ext cx="53699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 smtClean="0"/>
              <a:t>JNI</a:t>
            </a:r>
            <a:r>
              <a:rPr lang="zh-CN" altLang="en-US" sz="2000" b="1" dirty="0" smtClean="0"/>
              <a:t>：</a:t>
            </a:r>
            <a:r>
              <a:rPr lang="en-US" altLang="zh-CN" sz="2000" dirty="0" smtClean="0"/>
              <a:t>Java </a:t>
            </a:r>
            <a:r>
              <a:rPr lang="en-US" altLang="zh-CN" sz="2000" dirty="0"/>
              <a:t>Naive </a:t>
            </a:r>
            <a:r>
              <a:rPr lang="en-US" altLang="zh-CN" sz="2000" dirty="0" smtClean="0"/>
              <a:t>Interface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Java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和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Native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（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C/C++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）的交互接口</a:t>
            </a:r>
            <a:endParaRPr lang="en-US" altLang="zh-CN" sz="20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 smtClean="0"/>
              <a:t>NDK</a:t>
            </a:r>
            <a:r>
              <a:rPr lang="zh-CN" altLang="en-US" sz="2000" b="1" dirty="0"/>
              <a:t>：</a:t>
            </a:r>
            <a:r>
              <a:rPr lang="en-US" altLang="zh-CN" sz="2000" dirty="0"/>
              <a:t>Native Development </a:t>
            </a:r>
            <a:r>
              <a:rPr lang="en-US" altLang="zh-CN" sz="2000" dirty="0" smtClean="0"/>
              <a:t>Kit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方便在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Android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中开发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JNI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的一套工具集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交叉编译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将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so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打包进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APK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提供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Android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特有的头文件和库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应用场景</a:t>
            </a:r>
            <a:r>
              <a:rPr lang="zh-CN" altLang="en-US" sz="2000" b="1" dirty="0"/>
              <a:t>：</a:t>
            </a:r>
            <a:endParaRPr lang="en-US" altLang="zh-CN" sz="2000" b="1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效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率、代码复用、安全、跨平台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5852161" y="1322364"/>
            <a:ext cx="6100689" cy="3671666"/>
            <a:chOff x="6091311" y="1322364"/>
            <a:chExt cx="6100689" cy="3671666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6091311" y="3152105"/>
              <a:ext cx="6100689" cy="12184"/>
            </a:xfrm>
            <a:prstGeom prst="line">
              <a:avLst/>
            </a:prstGeom>
            <a:ln w="317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圆角矩形 13"/>
            <p:cNvSpPr/>
            <p:nvPr/>
          </p:nvSpPr>
          <p:spPr>
            <a:xfrm>
              <a:off x="7420708" y="1322364"/>
              <a:ext cx="3601329" cy="6189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Java Method</a:t>
              </a:r>
              <a:endParaRPr lang="zh-CN" altLang="en-US" dirty="0"/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7420708" y="4375052"/>
              <a:ext cx="3601329" cy="6189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C/C++ Method</a:t>
              </a:r>
              <a:endParaRPr lang="zh-CN" altLang="en-US" dirty="0"/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6738425" y="2920931"/>
              <a:ext cx="4965895" cy="47453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JNI</a:t>
              </a:r>
              <a:endParaRPr lang="zh-CN" altLang="en-US" dirty="0"/>
            </a:p>
          </p:txBody>
        </p:sp>
        <p:sp>
          <p:nvSpPr>
            <p:cNvPr id="18" name="上下箭头 17"/>
            <p:cNvSpPr/>
            <p:nvPr/>
          </p:nvSpPr>
          <p:spPr>
            <a:xfrm>
              <a:off x="9077178" y="1959868"/>
              <a:ext cx="291905" cy="96106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上下箭头 24"/>
            <p:cNvSpPr/>
            <p:nvPr/>
          </p:nvSpPr>
          <p:spPr>
            <a:xfrm>
              <a:off x="9075419" y="3419987"/>
              <a:ext cx="291905" cy="96106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1073377" y="2246471"/>
            <a:ext cx="1082348" cy="1869961"/>
            <a:chOff x="11073377" y="2246471"/>
            <a:chExt cx="1082348" cy="1869961"/>
          </a:xfrm>
        </p:grpSpPr>
        <p:sp>
          <p:nvSpPr>
            <p:cNvPr id="27" name="文本框 26"/>
            <p:cNvSpPr txBox="1"/>
            <p:nvPr/>
          </p:nvSpPr>
          <p:spPr>
            <a:xfrm>
              <a:off x="11252914" y="2246471"/>
              <a:ext cx="90281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Java</a:t>
              </a:r>
              <a:r>
                <a:rPr lang="zh-CN" altLang="en-US" dirty="0" smtClean="0"/>
                <a:t>层</a:t>
              </a:r>
              <a:endParaRPr lang="zh-CN" altLang="en-US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073377" y="3747100"/>
              <a:ext cx="108234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C/C++</a:t>
              </a:r>
              <a:r>
                <a:rPr lang="zh-CN" altLang="en-US" dirty="0" smtClean="0"/>
                <a:t>层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40556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21773" y="2643647"/>
            <a:ext cx="71013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rgbClr val="3A87C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 You</a:t>
            </a:r>
            <a:endParaRPr lang="zh-CN" altLang="en-US" sz="5400" dirty="0">
              <a:solidFill>
                <a:srgbClr val="3A87C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4833" y="4283719"/>
            <a:ext cx="2802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FFFFCF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www.sf-tech.com</a:t>
            </a:r>
            <a:endParaRPr lang="zh-CN" altLang="en-US" sz="2000" dirty="0">
              <a:solidFill>
                <a:srgbClr val="FFFFCF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4688683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206400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环境搭建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82249" y="1546051"/>
            <a:ext cx="536991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第一种方式</a:t>
            </a:r>
            <a:endParaRPr lang="en-US" altLang="zh-CN" sz="2000" dirty="0" smtClean="0"/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NDK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SDK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+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LLDB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+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ndk-build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endParaRPr lang="en-US" altLang="zh-CN" sz="20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第二种方式（推荐）</a:t>
            </a:r>
            <a:endParaRPr lang="en-US" altLang="zh-CN" sz="20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en-US" altLang="zh-CN" sz="2000" dirty="0" smtClean="0"/>
              <a:t>NDK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SDK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+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LLDB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+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CMake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607" y="1022753"/>
            <a:ext cx="6728596" cy="50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2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206400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基本用法</a:t>
            </a:r>
            <a:endParaRPr lang="zh-CN" altLang="en-US" dirty="0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102792" y="1372884"/>
            <a:ext cx="12089208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native 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b);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102792" y="2325688"/>
            <a:ext cx="12089208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extern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"C"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F542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JNIEXPORT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F542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JNICALL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F542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Java_com_example_demo_MainActivity_add(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JNIEnv *env, jobject instance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 + b;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2792" y="4094100"/>
            <a:ext cx="6096000" cy="209288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extern </a:t>
            </a:r>
            <a:r>
              <a:rPr lang="en-US" altLang="zh-CN" b="1" dirty="0" smtClean="0"/>
              <a:t>“C”</a:t>
            </a:r>
            <a:r>
              <a:rPr lang="zh-CN" altLang="en-US" b="1" dirty="0" smtClean="0"/>
              <a:t>：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兼容</a:t>
            </a:r>
            <a:r>
              <a:rPr lang="en-US" altLang="zh-CN" dirty="0" smtClean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和</a:t>
            </a:r>
            <a:r>
              <a:rPr lang="en-US" altLang="zh-CN" dirty="0" smtClean="0">
                <a:solidFill>
                  <a:schemeClr val="bg2">
                    <a:lumMod val="25000"/>
                  </a:schemeClr>
                </a:solidFill>
              </a:rPr>
              <a:t>C++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JNIEXPORT</a:t>
            </a:r>
            <a:r>
              <a:rPr lang="zh-CN" altLang="en-US" b="1" dirty="0" smtClean="0"/>
              <a:t>：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导出库函数</a:t>
            </a:r>
            <a:endParaRPr lang="en-US" altLang="zh-CN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JNICALL</a:t>
            </a:r>
            <a:r>
              <a:rPr lang="zh-CN" altLang="en-US" b="1" dirty="0" smtClean="0"/>
              <a:t>：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函数调用协议</a:t>
            </a:r>
            <a:endParaRPr lang="en-US" altLang="zh-CN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JNIEnv</a:t>
            </a:r>
            <a:r>
              <a:rPr lang="zh-CN" altLang="en-US" b="1" dirty="0" smtClean="0"/>
              <a:t>：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JNI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线程环境</a:t>
            </a:r>
            <a:endParaRPr lang="en-US" altLang="zh-CN" dirty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Jobject</a:t>
            </a:r>
            <a:r>
              <a:rPr lang="zh-CN" altLang="en-US" b="1" dirty="0" smtClean="0"/>
              <a:t>：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this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，指向调用者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对象</a:t>
            </a:r>
            <a:endParaRPr lang="en-US" altLang="zh-CN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16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206400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数据类型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82250" y="1546051"/>
            <a:ext cx="5046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sz="2400" dirty="0" smtClean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020005"/>
              </p:ext>
            </p:extLst>
          </p:nvPr>
        </p:nvGraphicFramePr>
        <p:xfrm>
          <a:off x="1514251" y="1320967"/>
          <a:ext cx="8670759" cy="482092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890253">
                  <a:extLst>
                    <a:ext uri="{9D8B030D-6E8A-4147-A177-3AD203B41FA5}">
                      <a16:colId xmlns="" xmlns:a16="http://schemas.microsoft.com/office/drawing/2014/main" val="4103991757"/>
                    </a:ext>
                  </a:extLst>
                </a:gridCol>
                <a:gridCol w="2890253">
                  <a:extLst>
                    <a:ext uri="{9D8B030D-6E8A-4147-A177-3AD203B41FA5}">
                      <a16:colId xmlns="" xmlns:a16="http://schemas.microsoft.com/office/drawing/2014/main" val="1406208861"/>
                    </a:ext>
                  </a:extLst>
                </a:gridCol>
                <a:gridCol w="2890253">
                  <a:extLst>
                    <a:ext uri="{9D8B030D-6E8A-4147-A177-3AD203B41FA5}">
                      <a16:colId xmlns="" xmlns:a16="http://schemas.microsoft.com/office/drawing/2014/main" val="37483187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Java</a:t>
                      </a:r>
                      <a:r>
                        <a:rPr lang="zh-CN" altLang="en-US" dirty="0" smtClean="0"/>
                        <a:t>类型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Native</a:t>
                      </a:r>
                      <a:r>
                        <a:rPr lang="zh-CN" altLang="en-US" dirty="0" smtClean="0"/>
                        <a:t>类型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描述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41712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boolean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jboolean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unsigned 8 bits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637954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byte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jbyte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signed 8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688215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char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jchar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unsigned 16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511863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short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jshort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signed 16 bits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4105989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int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jint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signed 32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39112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long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jlong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signed 64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651823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float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jfloat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32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617062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double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jdouble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64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688353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void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void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not applicable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135451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Object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jobject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object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493045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Class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jclass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class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693376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String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jstring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string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3239859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2644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8" y="376422"/>
            <a:ext cx="4272631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数据类型 </a:t>
            </a:r>
            <a:r>
              <a:rPr lang="en-US" altLang="zh-CN" sz="2400" dirty="0" smtClean="0"/>
              <a:t>- </a:t>
            </a:r>
            <a:r>
              <a:rPr lang="zh-CN" altLang="en-US" sz="2400" dirty="0" smtClean="0"/>
              <a:t>继承关系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82249" y="1658592"/>
            <a:ext cx="5046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sz="2400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877" y="1424237"/>
            <a:ext cx="6110247" cy="473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674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3864668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数据类型 </a:t>
            </a:r>
            <a:r>
              <a:rPr lang="en-US" altLang="zh-CN" sz="2400" dirty="0"/>
              <a:t>-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签名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82249" y="1658592"/>
            <a:ext cx="5046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sz="2400" dirty="0" smtClean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4512685"/>
              </p:ext>
            </p:extLst>
          </p:nvPr>
        </p:nvGraphicFramePr>
        <p:xfrm>
          <a:off x="555672" y="1408986"/>
          <a:ext cx="5366826" cy="481640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83413">
                  <a:extLst>
                    <a:ext uri="{9D8B030D-6E8A-4147-A177-3AD203B41FA5}">
                      <a16:colId xmlns="" xmlns:a16="http://schemas.microsoft.com/office/drawing/2014/main" val="1109251376"/>
                    </a:ext>
                  </a:extLst>
                </a:gridCol>
                <a:gridCol w="2683413">
                  <a:extLst>
                    <a:ext uri="{9D8B030D-6E8A-4147-A177-3AD203B41FA5}">
                      <a16:colId xmlns="" xmlns:a16="http://schemas.microsoft.com/office/drawing/2014/main" val="347462254"/>
                    </a:ext>
                  </a:extLst>
                </a:gridCol>
              </a:tblGrid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dirty="0" smtClean="0">
                          <a:effectLst/>
                        </a:rPr>
                        <a:t>类型签名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dirty="0" smtClean="0">
                          <a:effectLst/>
                        </a:rPr>
                        <a:t>Java</a:t>
                      </a:r>
                      <a:r>
                        <a:rPr lang="zh-CN" altLang="en-US" dirty="0" smtClean="0">
                          <a:effectLst/>
                        </a:rPr>
                        <a:t>数据类型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2816353979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Z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boolean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37453907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B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byte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3822330070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C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char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4269926806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S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short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4032356046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I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int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4031199753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J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long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682903621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F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float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2196331411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double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1986951455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 + </a:t>
                      </a:r>
                      <a:r>
                        <a:rPr lang="zh-CN" alt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类全限定名 </a:t>
                      </a:r>
                      <a:r>
                        <a:rPr lang="en-US" altLang="zh-CN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 ; 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dirty="0" smtClean="0">
                          <a:effectLst/>
                        </a:rPr>
                        <a:t>引用类型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2922376817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[ </a:t>
                      </a:r>
                      <a:r>
                        <a:rPr lang="en-US" altLang="zh-CN" dirty="0" smtClean="0">
                          <a:effectLst/>
                        </a:rPr>
                        <a:t>+ </a:t>
                      </a:r>
                      <a:r>
                        <a:rPr lang="en-US" dirty="0" smtClean="0">
                          <a:effectLst/>
                        </a:rPr>
                        <a:t>type</a:t>
                      </a:r>
                      <a:r>
                        <a:rPr lang="zh-CN" altLang="en-US" dirty="0" smtClean="0">
                          <a:effectLst/>
                        </a:rPr>
                        <a:t>类型的签名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type</a:t>
                      </a:r>
                      <a:r>
                        <a:rPr lang="en-US" dirty="0" smtClean="0">
                          <a:effectLst/>
                        </a:rPr>
                        <a:t>[]</a:t>
                      </a:r>
                      <a:r>
                        <a:rPr lang="zh-CN" altLang="en-US" dirty="0" smtClean="0">
                          <a:effectLst/>
                        </a:rPr>
                        <a:t>（数组类型）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3111555247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 smtClean="0">
                          <a:effectLst/>
                        </a:rPr>
                        <a:t>(</a:t>
                      </a:r>
                      <a:r>
                        <a:rPr lang="zh-CN" altLang="en-US" dirty="0" smtClean="0">
                          <a:effectLst/>
                        </a:rPr>
                        <a:t>参数签名</a:t>
                      </a:r>
                      <a:r>
                        <a:rPr lang="en-US" dirty="0" smtClean="0">
                          <a:effectLst/>
                        </a:rPr>
                        <a:t>)</a:t>
                      </a:r>
                      <a:r>
                        <a:rPr lang="zh-CN" altLang="en-US" dirty="0" smtClean="0">
                          <a:effectLst/>
                        </a:rPr>
                        <a:t>返回值签名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dirty="0" smtClean="0">
                          <a:effectLst/>
                        </a:rPr>
                        <a:t>方法签名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1367466152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6541478" y="2036588"/>
            <a:ext cx="56505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Ljava/lang/String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Object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 err="1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Ljava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lang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/Object;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[I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double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[D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String[] </a:t>
            </a:r>
            <a:r>
              <a:rPr lang="zh-CN" altLang="en-US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[Ljava/lang/String;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Object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[Ljava/lang/Object;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[[I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double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[[D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long 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(int n, String 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s)</a:t>
            </a:r>
            <a:r>
              <a:rPr lang="zh-CN" altLang="en-US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签名为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(ILjava/lang/String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;)J</a:t>
            </a:r>
            <a:endParaRPr lang="en-US" altLang="zh-CN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57288" y="1291478"/>
            <a:ext cx="110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举例说明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27777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7" y="376422"/>
            <a:ext cx="4877543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注册方式 </a:t>
            </a:r>
            <a:r>
              <a:rPr lang="en-US" altLang="zh-CN" sz="2400" dirty="0"/>
              <a:t>-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静态注册</a:t>
            </a:r>
            <a:endParaRPr lang="zh-CN" altLang="en-US" sz="2400" dirty="0"/>
          </a:p>
        </p:txBody>
      </p:sp>
      <p:grpSp>
        <p:nvGrpSpPr>
          <p:cNvPr id="28" name="组合 27"/>
          <p:cNvGrpSpPr/>
          <p:nvPr/>
        </p:nvGrpSpPr>
        <p:grpSpPr>
          <a:xfrm>
            <a:off x="1182903" y="2231484"/>
            <a:ext cx="9349903" cy="2106813"/>
            <a:chOff x="1351715" y="2285995"/>
            <a:chExt cx="9349903" cy="2106813"/>
          </a:xfrm>
        </p:grpSpPr>
        <p:sp>
          <p:nvSpPr>
            <p:cNvPr id="7" name="圆角矩形 6"/>
            <p:cNvSpPr/>
            <p:nvPr/>
          </p:nvSpPr>
          <p:spPr>
            <a:xfrm>
              <a:off x="1351715" y="2489976"/>
              <a:ext cx="1497600" cy="50643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Java</a:t>
              </a:r>
              <a:r>
                <a:rPr lang="zh-CN" altLang="en-US" dirty="0" smtClean="0"/>
                <a:t>方法</a:t>
              </a:r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9205383" y="2489976"/>
              <a:ext cx="1496235" cy="50643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C/C++</a:t>
              </a:r>
              <a:r>
                <a:rPr lang="zh-CN" altLang="en-US" dirty="0" smtClean="0"/>
                <a:t>方法</a:t>
              </a:r>
              <a:endParaRPr lang="zh-CN" altLang="en-US" dirty="0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5210463" y="2285995"/>
              <a:ext cx="1633773" cy="914400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固定规则</a:t>
              </a:r>
              <a:endParaRPr lang="zh-CN" altLang="en-US" dirty="0"/>
            </a:p>
          </p:txBody>
        </p:sp>
        <p:cxnSp>
          <p:nvCxnSpPr>
            <p:cNvPr id="17" name="直接箭头连接符 16"/>
            <p:cNvCxnSpPr>
              <a:stCxn id="7" idx="3"/>
              <a:endCxn id="12" idx="1"/>
            </p:cNvCxnSpPr>
            <p:nvPr/>
          </p:nvCxnSpPr>
          <p:spPr>
            <a:xfrm>
              <a:off x="2849315" y="2743195"/>
              <a:ext cx="236114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>
              <a:stCxn id="12" idx="3"/>
              <a:endCxn id="8" idx="1"/>
            </p:cNvCxnSpPr>
            <p:nvPr/>
          </p:nvCxnSpPr>
          <p:spPr>
            <a:xfrm>
              <a:off x="6844236" y="2743195"/>
              <a:ext cx="23611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3"/>
            <p:cNvSpPr>
              <a:spLocks noChangeArrowheads="1"/>
            </p:cNvSpPr>
            <p:nvPr/>
          </p:nvSpPr>
          <p:spPr bwMode="auto">
            <a:xfrm>
              <a:off x="3452000" y="4023476"/>
              <a:ext cx="515069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1"/>
              </a:solidFill>
              <a:prstDash val="dash"/>
            </a:ln>
            <a:effec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R="0" lvl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>
                  <a:solidFill>
                    <a:schemeClr val="accent2"/>
                  </a:solidFill>
                </a:rPr>
                <a:t>Java_</a:t>
              </a:r>
              <a:r>
                <a:rPr lang="zh-CN" altLang="en-US" dirty="0">
                  <a:solidFill>
                    <a:schemeClr val="accent2"/>
                  </a:solidFill>
                </a:rPr>
                <a:t>类全限定名</a:t>
              </a:r>
              <a:r>
                <a:rPr lang="en-US" altLang="zh-CN" dirty="0">
                  <a:solidFill>
                    <a:schemeClr val="accent2"/>
                  </a:solidFill>
                </a:rPr>
                <a:t>_</a:t>
              </a:r>
              <a:r>
                <a:rPr lang="zh-CN" altLang="en-US" dirty="0">
                  <a:solidFill>
                    <a:schemeClr val="accent2"/>
                  </a:solidFill>
                </a:rPr>
                <a:t>方法名</a:t>
              </a:r>
              <a:r>
                <a:rPr lang="en-US" altLang="zh-CN" dirty="0">
                  <a:solidFill>
                    <a:schemeClr val="bg2">
                      <a:lumMod val="25000"/>
                    </a:schemeClr>
                  </a:solidFill>
                </a:rPr>
                <a:t>__</a:t>
              </a: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</a:rPr>
                <a:t>方法签名</a:t>
              </a:r>
              <a:endParaRPr lang="zh-CN" altLang="zh-CN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21" name="直接箭头连接符 20"/>
            <p:cNvCxnSpPr>
              <a:stCxn id="12" idx="2"/>
              <a:endCxn id="15" idx="0"/>
            </p:cNvCxnSpPr>
            <p:nvPr/>
          </p:nvCxnSpPr>
          <p:spPr>
            <a:xfrm flipH="1">
              <a:off x="6027349" y="3200395"/>
              <a:ext cx="1" cy="823081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6683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72821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注册方式 </a:t>
            </a:r>
            <a:r>
              <a:rPr lang="en-US" altLang="zh-CN" sz="2400" dirty="0"/>
              <a:t>-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动态注册</a:t>
            </a:r>
            <a:endParaRPr lang="zh-CN" altLang="en-US" sz="2400" dirty="0"/>
          </a:p>
        </p:txBody>
      </p:sp>
      <p:grpSp>
        <p:nvGrpSpPr>
          <p:cNvPr id="4" name="组合 3"/>
          <p:cNvGrpSpPr/>
          <p:nvPr/>
        </p:nvGrpSpPr>
        <p:grpSpPr>
          <a:xfrm>
            <a:off x="1211038" y="1456001"/>
            <a:ext cx="9349903" cy="3654375"/>
            <a:chOff x="1211038" y="1456001"/>
            <a:chExt cx="9349903" cy="3654375"/>
          </a:xfrm>
        </p:grpSpPr>
        <p:sp>
          <p:nvSpPr>
            <p:cNvPr id="7" name="圆角矩形 6"/>
            <p:cNvSpPr/>
            <p:nvPr/>
          </p:nvSpPr>
          <p:spPr>
            <a:xfrm>
              <a:off x="1211038" y="1659982"/>
              <a:ext cx="1497600" cy="50643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Java</a:t>
              </a:r>
              <a:r>
                <a:rPr lang="zh-CN" altLang="en-US" dirty="0" smtClean="0"/>
                <a:t>方法</a:t>
              </a:r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9064706" y="1659982"/>
              <a:ext cx="1496235" cy="50643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C/C++</a:t>
              </a:r>
              <a:r>
                <a:rPr lang="zh-CN" altLang="en-US" dirty="0" smtClean="0"/>
                <a:t>方法</a:t>
              </a:r>
              <a:endParaRPr lang="zh-CN" altLang="en-US" dirty="0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5069786" y="1456001"/>
              <a:ext cx="1633773" cy="914400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手动绑定</a:t>
              </a:r>
              <a:endParaRPr lang="zh-CN" altLang="en-US" dirty="0"/>
            </a:p>
          </p:txBody>
        </p:sp>
        <p:cxnSp>
          <p:nvCxnSpPr>
            <p:cNvPr id="17" name="直接箭头连接符 16"/>
            <p:cNvCxnSpPr>
              <a:stCxn id="7" idx="3"/>
              <a:endCxn id="12" idx="1"/>
            </p:cNvCxnSpPr>
            <p:nvPr/>
          </p:nvCxnSpPr>
          <p:spPr>
            <a:xfrm>
              <a:off x="2708638" y="1913201"/>
              <a:ext cx="236114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>
              <a:stCxn id="12" idx="3"/>
              <a:endCxn id="8" idx="1"/>
            </p:cNvCxnSpPr>
            <p:nvPr/>
          </p:nvCxnSpPr>
          <p:spPr>
            <a:xfrm>
              <a:off x="6703559" y="1913201"/>
              <a:ext cx="23611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3"/>
            <p:cNvSpPr>
              <a:spLocks noChangeArrowheads="1"/>
            </p:cNvSpPr>
            <p:nvPr/>
          </p:nvSpPr>
          <p:spPr bwMode="auto">
            <a:xfrm>
              <a:off x="2696013" y="3479160"/>
              <a:ext cx="6381318" cy="16312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1"/>
              </a:solidFill>
              <a:prstDash val="dash"/>
            </a:ln>
            <a:effec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2000" b="1" i="0" u="none" strike="noStrike" cap="none" normalizeH="0" baseline="0" dirty="0" smtClean="0">
                  <a:ln>
                    <a:noFill/>
                  </a:ln>
                  <a:solidFill>
                    <a:srgbClr val="00008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typedef struct 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{</a:t>
              </a:r>
              <a:b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kumimoji="0" lang="zh-CN" altLang="zh-CN" sz="2000" b="1" i="0" u="none" strike="noStrike" cap="none" normalizeH="0" baseline="0" dirty="0" smtClean="0">
                  <a:ln>
                    <a:noFill/>
                  </a:ln>
                  <a:solidFill>
                    <a:srgbClr val="00008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const char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* name;</a:t>
              </a:r>
              <a:r>
                <a:rPr kumimoji="0" lang="en-US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zh-CN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// Java</a:t>
              </a:r>
              <a:r>
                <a:rPr lang="zh-CN" altLang="en-US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方法名</a:t>
              </a: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/>
              </a:r>
              <a:b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kumimoji="0" lang="zh-CN" altLang="zh-CN" sz="2000" b="1" i="0" u="none" strike="noStrike" cap="none" normalizeH="0" baseline="0" dirty="0" smtClean="0">
                  <a:ln>
                    <a:noFill/>
                  </a:ln>
                  <a:solidFill>
                    <a:srgbClr val="00008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const char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* signature;</a:t>
              </a:r>
              <a:r>
                <a:rPr kumimoji="0" lang="en-US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altLang="zh-CN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// </a:t>
              </a:r>
              <a:r>
                <a:rPr lang="zh-CN" altLang="en-US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方法签名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/>
              </a:r>
              <a:b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kumimoji="0" lang="zh-CN" altLang="zh-CN" sz="2000" b="1" i="0" u="none" strike="noStrike" cap="none" normalizeH="0" baseline="0" dirty="0" smtClean="0">
                  <a:ln>
                    <a:noFill/>
                  </a:ln>
                  <a:solidFill>
                    <a:srgbClr val="00008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void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*       fnPtr;</a:t>
              </a:r>
              <a:r>
                <a:rPr kumimoji="0" lang="en-US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 </a:t>
              </a:r>
              <a:r>
                <a:rPr lang="en-US" altLang="zh-CN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// Native</a:t>
              </a:r>
              <a:r>
                <a:rPr lang="zh-CN" altLang="en-US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方法名</a:t>
              </a: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/>
              </a:r>
              <a:b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} JNINativeMethod;</a:t>
              </a:r>
              <a:endParaRPr kumimoji="0" lang="zh-CN" altLang="zh-CN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21" name="直接箭头连接符 20"/>
            <p:cNvCxnSpPr>
              <a:stCxn id="12" idx="2"/>
              <a:endCxn id="15" idx="0"/>
            </p:cNvCxnSpPr>
            <p:nvPr/>
          </p:nvCxnSpPr>
          <p:spPr>
            <a:xfrm flipH="1">
              <a:off x="5886672" y="2370401"/>
              <a:ext cx="1" cy="1106539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329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2">
      <a:dk1>
        <a:srgbClr val="FFFFFF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基本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 Unicode MS"/>
        <a:ea typeface="微软雅黑"/>
        <a:cs typeface=""/>
      </a:majorFont>
      <a:minorFont>
        <a:latin typeface="Arial Unicode M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37202</TotalTime>
  <Words>1001</Words>
  <Application>Microsoft Office PowerPoint</Application>
  <PresentationFormat>自定义</PresentationFormat>
  <Paragraphs>179</Paragraphs>
  <Slides>20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2" baseType="lpstr">
      <vt:lpstr>Office 主题</vt:lpstr>
      <vt:lpstr>自定义设计方案</vt:lpstr>
      <vt:lpstr>JNI-通往Native世界的桥梁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肖倩(Qian Xiao)-互联网业务研发中心</dc:creator>
  <cp:lastModifiedBy>Windows7</cp:lastModifiedBy>
  <cp:revision>936</cp:revision>
  <dcterms:created xsi:type="dcterms:W3CDTF">2013-10-24T14:40:58Z</dcterms:created>
  <dcterms:modified xsi:type="dcterms:W3CDTF">2018-05-09T08:56:30Z</dcterms:modified>
</cp:coreProperties>
</file>

<file path=docProps/thumbnail.jpeg>
</file>